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9" r:id="rId12"/>
    <p:sldId id="272" r:id="rId13"/>
    <p:sldId id="273" r:id="rId14"/>
    <p:sldId id="266" r:id="rId15"/>
    <p:sldId id="267" r:id="rId16"/>
    <p:sldId id="270" r:id="rId17"/>
    <p:sldId id="271" r:id="rId18"/>
    <p:sldId id="265" r:id="rId19"/>
    <p:sldId id="274" r:id="rId20"/>
    <p:sldId id="275" r:id="rId21"/>
    <p:sldId id="276" r:id="rId22"/>
    <p:sldId id="278" r:id="rId23"/>
    <p:sldId id="279" r:id="rId24"/>
    <p:sldId id="280"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22FD-495C-44FB-B6A5-52605CF357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3A11EE-506B-46A9-82D2-EDEAD4689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830AA3-642B-4F49-9526-883E411E3E6E}"/>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40A4F0D7-80AD-4168-A309-3C9C0A5DE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49723-2786-4C30-9B08-6F5F2BC62C6F}"/>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342863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FA2C-6B35-4605-9723-B718D09B4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5C9F64-4F23-42FF-B953-37D9126176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C5C40-9178-469C-9729-069B85CE3FDB}"/>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9792F1C5-8D09-484D-B592-AB13602C0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D7228-895C-43BE-923A-5D28DD8661E5}"/>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12067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9D732E-EB16-4291-9C03-A14924EE5D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7E114A-ADD2-4F3D-929F-D1FB1860F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928AA-6703-4876-A8FB-ABB915B2D714}"/>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88663EA4-7E98-4F68-AD65-2D6E908AC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EB5F7-8BEA-4D40-8DEA-B8132BFA6744}"/>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85051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18D5-7C9C-4910-801A-2499B2DCF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65692-426D-4E01-A806-735369ED06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F118-BD09-4449-A22F-33B5E677FE7B}"/>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D5D15E89-365A-46DB-BED6-65C4FC3A6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B8D5A-3EFA-4E6D-B32F-DA4B2D28BA24}"/>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78989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3666-F7C5-4A77-8295-E579F0086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E5FFF1-2BE8-4C37-907C-39185FC300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AE3A1A-F0FD-4D00-9233-E80AF3AD91C3}"/>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860E67AE-7AC2-46A0-9918-178720E9B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CB368-585F-4DD3-A46D-09ED9C436356}"/>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54490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111E-60DF-49C3-A0B8-F64FB346A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A9494-1648-45D6-90F1-C00AF0D07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AE7C01-1710-42FB-9959-78806140B6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C81240-3E28-4FF8-9E5C-6856BD9EBB02}"/>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6" name="Footer Placeholder 5">
            <a:extLst>
              <a:ext uri="{FF2B5EF4-FFF2-40B4-BE49-F238E27FC236}">
                <a16:creationId xmlns:a16="http://schemas.microsoft.com/office/drawing/2014/main" id="{0886C83E-A9CB-4CA5-99BA-A313D78D7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728E5-A203-4431-B6ED-25DEA8C65CC5}"/>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1390550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A456-BAB1-4A3E-9D9B-5A6FFAAF99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A6F86C-984A-4584-9483-A155D207F8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B771C4-053E-4888-94CE-EBAC12E0D9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3F99A-47C3-4392-817D-132574DFC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6446B7-B609-4F99-A252-C239C5305F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DA220-CBF3-43C4-A6A0-2302D948C73D}"/>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8" name="Footer Placeholder 7">
            <a:extLst>
              <a:ext uri="{FF2B5EF4-FFF2-40B4-BE49-F238E27FC236}">
                <a16:creationId xmlns:a16="http://schemas.microsoft.com/office/drawing/2014/main" id="{4FAA9642-E8DB-4225-BA05-6491BA8F9A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E88B19-E05D-4B1C-946B-A1465A190456}"/>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149542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84B6-C843-4280-9A03-DC83139F03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938149-BC2C-41E3-B7FC-2F43FF46774B}"/>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4" name="Footer Placeholder 3">
            <a:extLst>
              <a:ext uri="{FF2B5EF4-FFF2-40B4-BE49-F238E27FC236}">
                <a16:creationId xmlns:a16="http://schemas.microsoft.com/office/drawing/2014/main" id="{02C70938-3A66-44AE-8B14-E9A17C9BC7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D3247A-9334-4727-8841-F650F6152C95}"/>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89020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A9E2B-470B-4EA0-AC93-13EE0420E768}"/>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3" name="Footer Placeholder 2">
            <a:extLst>
              <a:ext uri="{FF2B5EF4-FFF2-40B4-BE49-F238E27FC236}">
                <a16:creationId xmlns:a16="http://schemas.microsoft.com/office/drawing/2014/main" id="{00DC68D1-1A55-4846-B0D7-311E61440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C70373-9942-42C7-84D7-F516C850BC8B}"/>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2988622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7B5D-1710-4465-858A-7E2F810B6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2243C6-2AA1-44B6-ABA2-3817B9469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94C7A6-3B38-4D13-B0C8-7150E2636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3CD27-346F-4E4D-990A-8DB6FE9AAEC0}"/>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6" name="Footer Placeholder 5">
            <a:extLst>
              <a:ext uri="{FF2B5EF4-FFF2-40B4-BE49-F238E27FC236}">
                <a16:creationId xmlns:a16="http://schemas.microsoft.com/office/drawing/2014/main" id="{112B2587-7D3F-4EA1-A8EC-989F292BAE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18581-4DD3-4C2A-B7B1-87F73ECAD55E}"/>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177697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BD37-AD85-4497-8100-5ABC74631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B9309B-7018-4528-93F3-FC11D39DD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FF636E-C837-406E-9F60-B8C95926D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15F2F-BB80-4AA2-A9BA-8B2CDAE3302F}"/>
              </a:ext>
            </a:extLst>
          </p:cNvPr>
          <p:cNvSpPr>
            <a:spLocks noGrp="1"/>
          </p:cNvSpPr>
          <p:nvPr>
            <p:ph type="dt" sz="half" idx="10"/>
          </p:nvPr>
        </p:nvSpPr>
        <p:spPr/>
        <p:txBody>
          <a:bodyPr/>
          <a:lstStyle/>
          <a:p>
            <a:fld id="{A05516A3-4C32-40A6-9036-61D91543A0FB}" type="datetimeFigureOut">
              <a:rPr lang="en-US" smtClean="0"/>
              <a:t>11/27/2019</a:t>
            </a:fld>
            <a:endParaRPr lang="en-US"/>
          </a:p>
        </p:txBody>
      </p:sp>
      <p:sp>
        <p:nvSpPr>
          <p:cNvPr id="6" name="Footer Placeholder 5">
            <a:extLst>
              <a:ext uri="{FF2B5EF4-FFF2-40B4-BE49-F238E27FC236}">
                <a16:creationId xmlns:a16="http://schemas.microsoft.com/office/drawing/2014/main" id="{B0F990E0-8B8D-4625-8A72-2212296D2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FFB36-9141-49DE-849C-73067A287506}"/>
              </a:ext>
            </a:extLst>
          </p:cNvPr>
          <p:cNvSpPr>
            <a:spLocks noGrp="1"/>
          </p:cNvSpPr>
          <p:nvPr>
            <p:ph type="sldNum" sz="quarter" idx="12"/>
          </p:nvPr>
        </p:nvSpPr>
        <p:spPr/>
        <p:txBody>
          <a:bodyPr/>
          <a:lstStyle/>
          <a:p>
            <a:fld id="{DB93AB9C-6C16-494E-BB29-FDDD1264C7D3}" type="slidenum">
              <a:rPr lang="en-US" smtClean="0"/>
              <a:t>‹#›</a:t>
            </a:fld>
            <a:endParaRPr lang="en-US"/>
          </a:p>
        </p:txBody>
      </p:sp>
    </p:spTree>
    <p:extLst>
      <p:ext uri="{BB962C8B-B14F-4D97-AF65-F5344CB8AC3E}">
        <p14:creationId xmlns:p14="http://schemas.microsoft.com/office/powerpoint/2010/main" val="379280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B93A3D-3062-4BBA-AE77-954A92441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320EA9-11CA-4FF6-9866-34FE76098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5C1F5-329E-42C4-9D93-8ACC126F1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516A3-4C32-40A6-9036-61D91543A0FB}" type="datetimeFigureOut">
              <a:rPr lang="en-US" smtClean="0"/>
              <a:t>11/27/2019</a:t>
            </a:fld>
            <a:endParaRPr lang="en-US"/>
          </a:p>
        </p:txBody>
      </p:sp>
      <p:sp>
        <p:nvSpPr>
          <p:cNvPr id="5" name="Footer Placeholder 4">
            <a:extLst>
              <a:ext uri="{FF2B5EF4-FFF2-40B4-BE49-F238E27FC236}">
                <a16:creationId xmlns:a16="http://schemas.microsoft.com/office/drawing/2014/main" id="{DC4AB08F-1C3A-4651-9EFA-C3958478B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9746A7-8153-42FC-A106-24599B6F18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3AB9C-6C16-494E-BB29-FDDD1264C7D3}" type="slidenum">
              <a:rPr lang="en-US" smtClean="0"/>
              <a:t>‹#›</a:t>
            </a:fld>
            <a:endParaRPr lang="en-US"/>
          </a:p>
        </p:txBody>
      </p:sp>
    </p:spTree>
    <p:extLst>
      <p:ext uri="{BB962C8B-B14F-4D97-AF65-F5344CB8AC3E}">
        <p14:creationId xmlns:p14="http://schemas.microsoft.com/office/powerpoint/2010/main" val="379900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11EC-BB72-4E44-9EA3-5C0C1CDE54C9}"/>
              </a:ext>
            </a:extLst>
          </p:cNvPr>
          <p:cNvSpPr>
            <a:spLocks noGrp="1"/>
          </p:cNvSpPr>
          <p:nvPr>
            <p:ph type="ctrTitle"/>
          </p:nvPr>
        </p:nvSpPr>
        <p:spPr/>
        <p:txBody>
          <a:bodyPr/>
          <a:lstStyle/>
          <a:p>
            <a:r>
              <a:rPr lang="en-US" b="1" dirty="0">
                <a:solidFill>
                  <a:schemeClr val="accent6">
                    <a:lumMod val="50000"/>
                  </a:schemeClr>
                </a:solidFill>
                <a:latin typeface="Algerian" panose="04020705040A02060702" pitchFamily="82" charset="0"/>
              </a:rPr>
              <a:t>SCHEME FOR FARMERS</a:t>
            </a:r>
          </a:p>
        </p:txBody>
      </p:sp>
      <p:sp>
        <p:nvSpPr>
          <p:cNvPr id="3" name="Subtitle 2">
            <a:extLst>
              <a:ext uri="{FF2B5EF4-FFF2-40B4-BE49-F238E27FC236}">
                <a16:creationId xmlns:a16="http://schemas.microsoft.com/office/drawing/2014/main" id="{370ECEDF-5AB7-4E6B-9D83-2D9088BE2E0C}"/>
              </a:ext>
            </a:extLst>
          </p:cNvPr>
          <p:cNvSpPr>
            <a:spLocks noGrp="1"/>
          </p:cNvSpPr>
          <p:nvPr>
            <p:ph type="subTitle" idx="1"/>
          </p:nvPr>
        </p:nvSpPr>
        <p:spPr>
          <a:xfrm>
            <a:off x="2433710" y="3643532"/>
            <a:ext cx="8234289" cy="590842"/>
          </a:xfrm>
        </p:spPr>
        <p:txBody>
          <a:bodyPr>
            <a:normAutofit/>
          </a:bodyPr>
          <a:lstStyle/>
          <a:p>
            <a:endParaRPr lang="en-US" dirty="0"/>
          </a:p>
        </p:txBody>
      </p:sp>
    </p:spTree>
    <p:extLst>
      <p:ext uri="{BB962C8B-B14F-4D97-AF65-F5344CB8AC3E}">
        <p14:creationId xmlns:p14="http://schemas.microsoft.com/office/powerpoint/2010/main" val="59365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88CD-1BF8-4767-86D5-65EED5FD7DD2}"/>
              </a:ext>
            </a:extLst>
          </p:cNvPr>
          <p:cNvSpPr>
            <a:spLocks noGrp="1"/>
          </p:cNvSpPr>
          <p:nvPr>
            <p:ph type="title"/>
          </p:nvPr>
        </p:nvSpPr>
        <p:spPr/>
        <p:txBody>
          <a:bodyPr>
            <a:normAutofit/>
          </a:bodyPr>
          <a:lstStyle/>
          <a:p>
            <a:pPr marL="571500" indent="-571500">
              <a:buFont typeface="Arial" panose="020B0604020202020204" pitchFamily="34" charset="0"/>
              <a:buChar char="•"/>
            </a:pPr>
            <a:r>
              <a:rPr lang="en-US" sz="2000" b="1" dirty="0"/>
              <a:t>This the farmer log in page where the farmer can log into his account anytime after the registration.</a:t>
            </a:r>
          </a:p>
        </p:txBody>
      </p:sp>
      <p:pic>
        <p:nvPicPr>
          <p:cNvPr id="5" name="Content Placeholder 4" descr="A screenshot of a computer&#10;&#10;Description automatically generated">
            <a:extLst>
              <a:ext uri="{FF2B5EF4-FFF2-40B4-BE49-F238E27FC236}">
                <a16:creationId xmlns:a16="http://schemas.microsoft.com/office/drawing/2014/main" id="{6D6330B6-C449-44D0-9386-321EFB13F3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78"/>
          <a:stretch/>
        </p:blipFill>
        <p:spPr>
          <a:xfrm>
            <a:off x="1026942" y="1434905"/>
            <a:ext cx="10621107" cy="4923692"/>
          </a:xfrm>
        </p:spPr>
      </p:pic>
    </p:spTree>
    <p:extLst>
      <p:ext uri="{BB962C8B-B14F-4D97-AF65-F5344CB8AC3E}">
        <p14:creationId xmlns:p14="http://schemas.microsoft.com/office/powerpoint/2010/main" val="4096755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A0E0-FDE3-49B0-93BD-7F509175496C}"/>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After the log in the farmer is provided with five options that is to sell his crop, view the sold history, view the marketplace, claim insurance if needed and view his own profile.</a:t>
            </a:r>
          </a:p>
        </p:txBody>
      </p:sp>
      <p:pic>
        <p:nvPicPr>
          <p:cNvPr id="5" name="Content Placeholder 4" descr="A screenshot of a cell phone&#10;&#10;Description automatically generated">
            <a:extLst>
              <a:ext uri="{FF2B5EF4-FFF2-40B4-BE49-F238E27FC236}">
                <a16:creationId xmlns:a16="http://schemas.microsoft.com/office/drawing/2014/main" id="{774A17DC-FD6E-4DD6-A293-2D4EBD1AAA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838" b="5200"/>
          <a:stretch/>
        </p:blipFill>
        <p:spPr>
          <a:xfrm>
            <a:off x="661182" y="1519312"/>
            <a:ext cx="10692618" cy="4973564"/>
          </a:xfrm>
        </p:spPr>
      </p:pic>
    </p:spTree>
    <p:extLst>
      <p:ext uri="{BB962C8B-B14F-4D97-AF65-F5344CB8AC3E}">
        <p14:creationId xmlns:p14="http://schemas.microsoft.com/office/powerpoint/2010/main" val="181726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D721-942F-4516-8B18-2A44C3A56B91}"/>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Add sell request lets the farmer submit the required information of the crop he wants to sell and  the base price for the crop cultivated.</a:t>
            </a:r>
          </a:p>
        </p:txBody>
      </p:sp>
      <p:pic>
        <p:nvPicPr>
          <p:cNvPr id="9" name="Content Placeholder 8" descr="A screenshot of a computer screen&#10;&#10;Description automatically generated">
            <a:extLst>
              <a:ext uri="{FF2B5EF4-FFF2-40B4-BE49-F238E27FC236}">
                <a16:creationId xmlns:a16="http://schemas.microsoft.com/office/drawing/2014/main" id="{DBED88EF-8E40-4120-8301-28D67A59AB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78"/>
          <a:stretch/>
        </p:blipFill>
        <p:spPr>
          <a:xfrm>
            <a:off x="975360" y="1690688"/>
            <a:ext cx="10241279" cy="4639774"/>
          </a:xfrm>
        </p:spPr>
      </p:pic>
    </p:spTree>
    <p:extLst>
      <p:ext uri="{BB962C8B-B14F-4D97-AF65-F5344CB8AC3E}">
        <p14:creationId xmlns:p14="http://schemas.microsoft.com/office/powerpoint/2010/main" val="265018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51F0-C6F9-457E-9DDD-DE28A83F8631}"/>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Claim insurance redirects the farmer to a website where he can apply for insurance</a:t>
            </a:r>
          </a:p>
        </p:txBody>
      </p:sp>
      <p:pic>
        <p:nvPicPr>
          <p:cNvPr id="5" name="Content Placeholder 4" descr="A screenshot of a computer screen&#10;&#10;Description automatically generated">
            <a:extLst>
              <a:ext uri="{FF2B5EF4-FFF2-40B4-BE49-F238E27FC236}">
                <a16:creationId xmlns:a16="http://schemas.microsoft.com/office/drawing/2014/main" id="{E16BF6EF-BDFF-4E1C-8A67-8486EE20B9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r="984" b="5445"/>
          <a:stretch/>
        </p:blipFill>
        <p:spPr>
          <a:xfrm>
            <a:off x="838200" y="1690688"/>
            <a:ext cx="10636347" cy="4973564"/>
          </a:xfrm>
        </p:spPr>
      </p:pic>
    </p:spTree>
    <p:extLst>
      <p:ext uri="{BB962C8B-B14F-4D97-AF65-F5344CB8AC3E}">
        <p14:creationId xmlns:p14="http://schemas.microsoft.com/office/powerpoint/2010/main" val="335132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9BB-A713-452C-B04B-642E7CF71E2B}"/>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This is the bidder registration page where he submits his personal information that is required while creating a new account.</a:t>
            </a:r>
          </a:p>
        </p:txBody>
      </p:sp>
      <p:pic>
        <p:nvPicPr>
          <p:cNvPr id="5" name="Content Placeholder 4" descr="A screenshot of a computer screen&#10;&#10;Description automatically generated">
            <a:extLst>
              <a:ext uri="{FF2B5EF4-FFF2-40B4-BE49-F238E27FC236}">
                <a16:creationId xmlns:a16="http://schemas.microsoft.com/office/drawing/2014/main" id="{358E2E13-B68A-4E3F-AA02-6CDA0FCF0C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529" b="4555"/>
          <a:stretch/>
        </p:blipFill>
        <p:spPr>
          <a:xfrm>
            <a:off x="838199" y="1505244"/>
            <a:ext cx="10641037" cy="5162842"/>
          </a:xfrm>
        </p:spPr>
      </p:pic>
    </p:spTree>
    <p:extLst>
      <p:ext uri="{BB962C8B-B14F-4D97-AF65-F5344CB8AC3E}">
        <p14:creationId xmlns:p14="http://schemas.microsoft.com/office/powerpoint/2010/main" val="92708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8B72-3A35-40C0-9790-689B2DBD9D3D}"/>
              </a:ext>
            </a:extLst>
          </p:cNvPr>
          <p:cNvSpPr>
            <a:spLocks noGrp="1"/>
          </p:cNvSpPr>
          <p:nvPr>
            <p:ph type="title"/>
          </p:nvPr>
        </p:nvSpPr>
        <p:spPr/>
        <p:txBody>
          <a:bodyPr>
            <a:normAutofit/>
          </a:bodyPr>
          <a:lstStyle/>
          <a:p>
            <a:pPr marL="571500" indent="-571500">
              <a:buFont typeface="Arial" panose="020B0604020202020204" pitchFamily="34" charset="0"/>
              <a:buChar char="•"/>
            </a:pPr>
            <a:r>
              <a:rPr lang="en-US" sz="2000" b="1" dirty="0"/>
              <a:t>Bidder registration page continued.</a:t>
            </a:r>
          </a:p>
        </p:txBody>
      </p:sp>
      <p:pic>
        <p:nvPicPr>
          <p:cNvPr id="5" name="Content Placeholder 4" descr="A screenshot of a computer&#10;&#10;Description automatically generated">
            <a:extLst>
              <a:ext uri="{FF2B5EF4-FFF2-40B4-BE49-F238E27FC236}">
                <a16:creationId xmlns:a16="http://schemas.microsoft.com/office/drawing/2014/main" id="{775BCCC5-BB15-45C0-B809-B0B52A198F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66" b="4878"/>
          <a:stretch/>
        </p:blipFill>
        <p:spPr>
          <a:xfrm>
            <a:off x="838201" y="1336431"/>
            <a:ext cx="10774678" cy="5156444"/>
          </a:xfrm>
        </p:spPr>
      </p:pic>
    </p:spTree>
    <p:extLst>
      <p:ext uri="{BB962C8B-B14F-4D97-AF65-F5344CB8AC3E}">
        <p14:creationId xmlns:p14="http://schemas.microsoft.com/office/powerpoint/2010/main" val="295535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DA24-1810-453C-ADED-5EA248CB15DE}"/>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This the farmer log in page where the farmer can log into his account anytime after the registration.</a:t>
            </a:r>
          </a:p>
        </p:txBody>
      </p:sp>
      <p:pic>
        <p:nvPicPr>
          <p:cNvPr id="5" name="Content Placeholder 4" descr="A screenshot of a cell phone&#10;&#10;Description automatically generated">
            <a:extLst>
              <a:ext uri="{FF2B5EF4-FFF2-40B4-BE49-F238E27FC236}">
                <a16:creationId xmlns:a16="http://schemas.microsoft.com/office/drawing/2014/main" id="{1009AF8B-13A9-4937-A244-297D365B49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78"/>
          <a:stretch/>
        </p:blipFill>
        <p:spPr>
          <a:xfrm>
            <a:off x="838200" y="1547446"/>
            <a:ext cx="10767645" cy="4945429"/>
          </a:xfrm>
        </p:spPr>
      </p:pic>
    </p:spTree>
    <p:extLst>
      <p:ext uri="{BB962C8B-B14F-4D97-AF65-F5344CB8AC3E}">
        <p14:creationId xmlns:p14="http://schemas.microsoft.com/office/powerpoint/2010/main" val="332473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6557-59E5-4181-AF5D-32FD0DA6D4C3}"/>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Forgot password option is provided to both the farmer and bidder incase the situation does occur.</a:t>
            </a:r>
            <a:br>
              <a:rPr lang="en-US" sz="2000" b="1" dirty="0"/>
            </a:br>
            <a:r>
              <a:rPr lang="en-US" sz="2000" b="1" dirty="0"/>
              <a:t>After entering the email and contact number the password will be sent to the concerned email id.</a:t>
            </a:r>
          </a:p>
        </p:txBody>
      </p:sp>
      <p:pic>
        <p:nvPicPr>
          <p:cNvPr id="5" name="Content Placeholder 4" descr="A screenshot of a computer&#10;&#10;Description automatically generated">
            <a:extLst>
              <a:ext uri="{FF2B5EF4-FFF2-40B4-BE49-F238E27FC236}">
                <a16:creationId xmlns:a16="http://schemas.microsoft.com/office/drawing/2014/main" id="{8597D99E-2072-4775-83EB-9E988BB73B9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78"/>
          <a:stretch/>
        </p:blipFill>
        <p:spPr>
          <a:xfrm>
            <a:off x="942535" y="1800665"/>
            <a:ext cx="10411265" cy="4692211"/>
          </a:xfrm>
        </p:spPr>
      </p:pic>
    </p:spTree>
    <p:extLst>
      <p:ext uri="{BB962C8B-B14F-4D97-AF65-F5344CB8AC3E}">
        <p14:creationId xmlns:p14="http://schemas.microsoft.com/office/powerpoint/2010/main" val="1926921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A765-6148-460E-B733-080058408551}"/>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This the Admin log in page where the Admin can log into his account .</a:t>
            </a:r>
          </a:p>
        </p:txBody>
      </p:sp>
      <p:pic>
        <p:nvPicPr>
          <p:cNvPr id="5" name="Content Placeholder 4" descr="A screenshot of a cell phone&#10;&#10;Description automatically generated">
            <a:extLst>
              <a:ext uri="{FF2B5EF4-FFF2-40B4-BE49-F238E27FC236}">
                <a16:creationId xmlns:a16="http://schemas.microsoft.com/office/drawing/2014/main" id="{3B8A5F47-B194-46FF-B6D3-F39016E8B0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25"/>
          <a:stretch/>
        </p:blipFill>
        <p:spPr>
          <a:xfrm>
            <a:off x="838199" y="1392702"/>
            <a:ext cx="10992729" cy="5100173"/>
          </a:xfrm>
        </p:spPr>
      </p:pic>
    </p:spTree>
    <p:extLst>
      <p:ext uri="{BB962C8B-B14F-4D97-AF65-F5344CB8AC3E}">
        <p14:creationId xmlns:p14="http://schemas.microsoft.com/office/powerpoint/2010/main" val="270365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5488-E3BE-42CF-A3F5-92E2E30C4DB2}"/>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After the  admin logs in he has the options to view the farmer details, bidder details, bidding details and the sold history.</a:t>
            </a:r>
          </a:p>
        </p:txBody>
      </p:sp>
      <p:pic>
        <p:nvPicPr>
          <p:cNvPr id="5" name="Content Placeholder 4" descr="A screenshot of a cell phone&#10;&#10;Description automatically generated">
            <a:extLst>
              <a:ext uri="{FF2B5EF4-FFF2-40B4-BE49-F238E27FC236}">
                <a16:creationId xmlns:a16="http://schemas.microsoft.com/office/drawing/2014/main" id="{81D45BD0-2A70-4BDB-BDD1-98B09C92EC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848"/>
          <a:stretch/>
        </p:blipFill>
        <p:spPr>
          <a:xfrm>
            <a:off x="970671" y="1825625"/>
            <a:ext cx="9903655" cy="4667250"/>
          </a:xfrm>
        </p:spPr>
      </p:pic>
    </p:spTree>
    <p:extLst>
      <p:ext uri="{BB962C8B-B14F-4D97-AF65-F5344CB8AC3E}">
        <p14:creationId xmlns:p14="http://schemas.microsoft.com/office/powerpoint/2010/main" val="4151271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A74A-2EA2-4569-9183-6016ADFB9940}"/>
              </a:ext>
            </a:extLst>
          </p:cNvPr>
          <p:cNvSpPr>
            <a:spLocks noGrp="1"/>
          </p:cNvSpPr>
          <p:nvPr>
            <p:ph type="title"/>
          </p:nvPr>
        </p:nvSpPr>
        <p:spPr/>
        <p:txBody>
          <a:bodyPr/>
          <a:lstStyle/>
          <a:p>
            <a:r>
              <a:rPr lang="en-US" b="1" dirty="0">
                <a:solidFill>
                  <a:schemeClr val="accent6">
                    <a:lumMod val="50000"/>
                  </a:schemeClr>
                </a:solidFill>
              </a:rPr>
              <a:t>INTRODUCTION</a:t>
            </a:r>
          </a:p>
        </p:txBody>
      </p:sp>
      <p:sp>
        <p:nvSpPr>
          <p:cNvPr id="3" name="Content Placeholder 2">
            <a:extLst>
              <a:ext uri="{FF2B5EF4-FFF2-40B4-BE49-F238E27FC236}">
                <a16:creationId xmlns:a16="http://schemas.microsoft.com/office/drawing/2014/main" id="{AE664394-86AE-43B1-8094-11F00BC8A80B}"/>
              </a:ext>
            </a:extLst>
          </p:cNvPr>
          <p:cNvSpPr>
            <a:spLocks noGrp="1"/>
          </p:cNvSpPr>
          <p:nvPr>
            <p:ph idx="1"/>
          </p:nvPr>
        </p:nvSpPr>
        <p:spPr/>
        <p:txBody>
          <a:bodyPr/>
          <a:lstStyle/>
          <a:p>
            <a:r>
              <a:rPr lang="en-US" altLang="en-US" dirty="0"/>
              <a:t>Agriculture plays a vital role for fulfilling one's daily needs and income of the nation.</a:t>
            </a:r>
          </a:p>
          <a:p>
            <a:r>
              <a:rPr lang="en-US" dirty="0"/>
              <a:t>Farmers are considered as the backbone of our nation and yet they don’t receive the deserving price for the cultivated crops.</a:t>
            </a:r>
          </a:p>
          <a:p>
            <a:r>
              <a:rPr lang="en-US" dirty="0"/>
              <a:t>Farmers scheme here lets the farmers to register themselves and sell their crops with the addition of the base price being their choice.</a:t>
            </a:r>
          </a:p>
          <a:p>
            <a:pPr marL="0" indent="0">
              <a:buNone/>
            </a:pPr>
            <a:endParaRPr lang="en-US" dirty="0"/>
          </a:p>
        </p:txBody>
      </p:sp>
    </p:spTree>
    <p:extLst>
      <p:ext uri="{BB962C8B-B14F-4D97-AF65-F5344CB8AC3E}">
        <p14:creationId xmlns:p14="http://schemas.microsoft.com/office/powerpoint/2010/main" val="3698457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DE15-15D9-44DA-80A7-FA27CE257E51}"/>
              </a:ext>
            </a:extLst>
          </p:cNvPr>
          <p:cNvSpPr>
            <a:spLocks noGrp="1"/>
          </p:cNvSpPr>
          <p:nvPr>
            <p:ph type="title"/>
          </p:nvPr>
        </p:nvSpPr>
        <p:spPr>
          <a:xfrm>
            <a:off x="838200" y="365126"/>
            <a:ext cx="10515600" cy="584444"/>
          </a:xfrm>
        </p:spPr>
        <p:txBody>
          <a:bodyPr>
            <a:normAutofit/>
          </a:bodyPr>
          <a:lstStyle/>
          <a:p>
            <a:r>
              <a:rPr lang="en-US" sz="2000" b="1" dirty="0"/>
              <a:t>View Farmer Details</a:t>
            </a:r>
          </a:p>
        </p:txBody>
      </p:sp>
      <p:pic>
        <p:nvPicPr>
          <p:cNvPr id="4" name="Content Placeholder 3">
            <a:extLst>
              <a:ext uri="{FF2B5EF4-FFF2-40B4-BE49-F238E27FC236}">
                <a16:creationId xmlns:a16="http://schemas.microsoft.com/office/drawing/2014/main" id="{E58DD907-A3A7-407D-8E3E-5E418A74A497}"/>
              </a:ext>
            </a:extLst>
          </p:cNvPr>
          <p:cNvPicPr>
            <a:picLocks noGrp="1" noChangeAspect="1"/>
          </p:cNvPicPr>
          <p:nvPr>
            <p:ph idx="1"/>
          </p:nvPr>
        </p:nvPicPr>
        <p:blipFill rotWithShape="1">
          <a:blip r:embed="rId2"/>
          <a:srcRect b="6172"/>
          <a:stretch/>
        </p:blipFill>
        <p:spPr>
          <a:xfrm>
            <a:off x="1913207" y="1209822"/>
            <a:ext cx="8052538" cy="4698609"/>
          </a:xfrm>
          <a:prstGeom prst="rect">
            <a:avLst/>
          </a:prstGeom>
        </p:spPr>
      </p:pic>
    </p:spTree>
    <p:extLst>
      <p:ext uri="{BB962C8B-B14F-4D97-AF65-F5344CB8AC3E}">
        <p14:creationId xmlns:p14="http://schemas.microsoft.com/office/powerpoint/2010/main" val="344859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3A82-5794-4F79-89A8-52E5C365BE5B}"/>
              </a:ext>
            </a:extLst>
          </p:cNvPr>
          <p:cNvSpPr>
            <a:spLocks noGrp="1"/>
          </p:cNvSpPr>
          <p:nvPr>
            <p:ph type="title"/>
          </p:nvPr>
        </p:nvSpPr>
        <p:spPr>
          <a:xfrm>
            <a:off x="838200" y="365126"/>
            <a:ext cx="10515600" cy="507072"/>
          </a:xfrm>
        </p:spPr>
        <p:txBody>
          <a:bodyPr>
            <a:normAutofit/>
          </a:bodyPr>
          <a:lstStyle/>
          <a:p>
            <a:r>
              <a:rPr lang="en-US" sz="2000" b="1" dirty="0"/>
              <a:t>Viewing the Sell Requests</a:t>
            </a:r>
          </a:p>
        </p:txBody>
      </p:sp>
      <p:pic>
        <p:nvPicPr>
          <p:cNvPr id="4" name="Content Placeholder 3">
            <a:extLst>
              <a:ext uri="{FF2B5EF4-FFF2-40B4-BE49-F238E27FC236}">
                <a16:creationId xmlns:a16="http://schemas.microsoft.com/office/drawing/2014/main" id="{49D2A315-1F16-4FAD-B0BA-F1036952FE1F}"/>
              </a:ext>
            </a:extLst>
          </p:cNvPr>
          <p:cNvPicPr>
            <a:picLocks noGrp="1" noChangeAspect="1"/>
          </p:cNvPicPr>
          <p:nvPr>
            <p:ph idx="1"/>
          </p:nvPr>
        </p:nvPicPr>
        <p:blipFill rotWithShape="1">
          <a:blip r:embed="rId2"/>
          <a:srcRect b="5201"/>
          <a:stretch/>
        </p:blipFill>
        <p:spPr>
          <a:xfrm>
            <a:off x="1350499" y="1294228"/>
            <a:ext cx="9664504" cy="4656406"/>
          </a:xfrm>
          <a:prstGeom prst="rect">
            <a:avLst/>
          </a:prstGeom>
        </p:spPr>
      </p:pic>
    </p:spTree>
    <p:extLst>
      <p:ext uri="{BB962C8B-B14F-4D97-AF65-F5344CB8AC3E}">
        <p14:creationId xmlns:p14="http://schemas.microsoft.com/office/powerpoint/2010/main" val="335510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5F7D-74ED-404A-872F-CDC3DF14C7BF}"/>
              </a:ext>
            </a:extLst>
          </p:cNvPr>
          <p:cNvSpPr>
            <a:spLocks noGrp="1"/>
          </p:cNvSpPr>
          <p:nvPr>
            <p:ph type="title"/>
          </p:nvPr>
        </p:nvSpPr>
        <p:spPr>
          <a:xfrm>
            <a:off x="838200" y="365125"/>
            <a:ext cx="10515600" cy="450801"/>
          </a:xfrm>
        </p:spPr>
        <p:txBody>
          <a:bodyPr>
            <a:normAutofit/>
          </a:bodyPr>
          <a:lstStyle/>
          <a:p>
            <a:r>
              <a:rPr lang="en-US" sz="2000" b="1" dirty="0"/>
              <a:t>Bidder Enters the bid amount</a:t>
            </a:r>
          </a:p>
        </p:txBody>
      </p:sp>
      <p:pic>
        <p:nvPicPr>
          <p:cNvPr id="4" name="Content Placeholder 3">
            <a:extLst>
              <a:ext uri="{FF2B5EF4-FFF2-40B4-BE49-F238E27FC236}">
                <a16:creationId xmlns:a16="http://schemas.microsoft.com/office/drawing/2014/main" id="{339A3382-B850-4CC6-8DC0-463F7C72A0B4}"/>
              </a:ext>
            </a:extLst>
          </p:cNvPr>
          <p:cNvPicPr>
            <a:picLocks noGrp="1" noChangeAspect="1"/>
          </p:cNvPicPr>
          <p:nvPr>
            <p:ph idx="1"/>
          </p:nvPr>
        </p:nvPicPr>
        <p:blipFill rotWithShape="1">
          <a:blip r:embed="rId2"/>
          <a:srcRect b="5897"/>
          <a:stretch/>
        </p:blipFill>
        <p:spPr>
          <a:xfrm>
            <a:off x="2226255" y="1575583"/>
            <a:ext cx="8218429" cy="4290646"/>
          </a:xfrm>
          <a:prstGeom prst="rect">
            <a:avLst/>
          </a:prstGeom>
        </p:spPr>
      </p:pic>
    </p:spTree>
    <p:extLst>
      <p:ext uri="{BB962C8B-B14F-4D97-AF65-F5344CB8AC3E}">
        <p14:creationId xmlns:p14="http://schemas.microsoft.com/office/powerpoint/2010/main" val="324540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9AB7-EA30-4BED-B437-3CDC8FB78029}"/>
              </a:ext>
            </a:extLst>
          </p:cNvPr>
          <p:cNvSpPr>
            <a:spLocks noGrp="1"/>
          </p:cNvSpPr>
          <p:nvPr>
            <p:ph type="title"/>
          </p:nvPr>
        </p:nvSpPr>
        <p:spPr>
          <a:xfrm>
            <a:off x="838200" y="365126"/>
            <a:ext cx="10515600" cy="689952"/>
          </a:xfrm>
        </p:spPr>
        <p:txBody>
          <a:bodyPr>
            <a:normAutofit/>
          </a:bodyPr>
          <a:lstStyle/>
          <a:p>
            <a:r>
              <a:rPr lang="en-US" sz="2000" b="1" dirty="0"/>
              <a:t>Admin Views the request and approves the request</a:t>
            </a:r>
          </a:p>
        </p:txBody>
      </p:sp>
      <p:pic>
        <p:nvPicPr>
          <p:cNvPr id="4" name="Content Placeholder 3">
            <a:extLst>
              <a:ext uri="{FF2B5EF4-FFF2-40B4-BE49-F238E27FC236}">
                <a16:creationId xmlns:a16="http://schemas.microsoft.com/office/drawing/2014/main" id="{D8E1C5DE-523B-4FC0-ABBF-118428151FAE}"/>
              </a:ext>
            </a:extLst>
          </p:cNvPr>
          <p:cNvPicPr>
            <a:picLocks noGrp="1" noChangeAspect="1"/>
          </p:cNvPicPr>
          <p:nvPr>
            <p:ph idx="1"/>
          </p:nvPr>
        </p:nvPicPr>
        <p:blipFill rotWithShape="1">
          <a:blip r:embed="rId2"/>
          <a:srcRect b="5848"/>
          <a:stretch/>
        </p:blipFill>
        <p:spPr>
          <a:xfrm>
            <a:off x="1355259" y="1364567"/>
            <a:ext cx="8610485" cy="4557932"/>
          </a:xfrm>
          <a:prstGeom prst="rect">
            <a:avLst/>
          </a:prstGeom>
        </p:spPr>
      </p:pic>
    </p:spTree>
    <p:extLst>
      <p:ext uri="{BB962C8B-B14F-4D97-AF65-F5344CB8AC3E}">
        <p14:creationId xmlns:p14="http://schemas.microsoft.com/office/powerpoint/2010/main" val="389008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C3D-A8C4-4B1A-9D6C-1754117AA400}"/>
              </a:ext>
            </a:extLst>
          </p:cNvPr>
          <p:cNvSpPr>
            <a:spLocks noGrp="1"/>
          </p:cNvSpPr>
          <p:nvPr>
            <p:ph type="title"/>
          </p:nvPr>
        </p:nvSpPr>
        <p:spPr>
          <a:xfrm>
            <a:off x="838200" y="365126"/>
            <a:ext cx="10515600" cy="422666"/>
          </a:xfrm>
        </p:spPr>
        <p:txBody>
          <a:bodyPr>
            <a:normAutofit/>
          </a:bodyPr>
          <a:lstStyle/>
          <a:p>
            <a:r>
              <a:rPr lang="en-US" sz="2000" b="1" dirty="0"/>
              <a:t>After admin approval the crop will be under sold history</a:t>
            </a:r>
          </a:p>
        </p:txBody>
      </p:sp>
      <p:pic>
        <p:nvPicPr>
          <p:cNvPr id="4" name="Content Placeholder 3">
            <a:extLst>
              <a:ext uri="{FF2B5EF4-FFF2-40B4-BE49-F238E27FC236}">
                <a16:creationId xmlns:a16="http://schemas.microsoft.com/office/drawing/2014/main" id="{F32787B2-14AA-4D85-9C9A-17F84B89A602}"/>
              </a:ext>
            </a:extLst>
          </p:cNvPr>
          <p:cNvPicPr>
            <a:picLocks noGrp="1" noChangeAspect="1"/>
          </p:cNvPicPr>
          <p:nvPr>
            <p:ph idx="1"/>
          </p:nvPr>
        </p:nvPicPr>
        <p:blipFill rotWithShape="1">
          <a:blip r:embed="rId2"/>
          <a:srcRect b="5848"/>
          <a:stretch/>
        </p:blipFill>
        <p:spPr>
          <a:xfrm>
            <a:off x="2226255" y="1825625"/>
            <a:ext cx="7739489" cy="4096873"/>
          </a:xfrm>
          <a:prstGeom prst="rect">
            <a:avLst/>
          </a:prstGeom>
        </p:spPr>
      </p:pic>
    </p:spTree>
    <p:extLst>
      <p:ext uri="{BB962C8B-B14F-4D97-AF65-F5344CB8AC3E}">
        <p14:creationId xmlns:p14="http://schemas.microsoft.com/office/powerpoint/2010/main" val="176375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AA03-9C73-43BF-A9D0-775587FC305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ABFCAFF-2CA5-4F2E-B511-18203CF196AF}"/>
              </a:ext>
            </a:extLst>
          </p:cNvPr>
          <p:cNvSpPr>
            <a:spLocks noGrp="1"/>
          </p:cNvSpPr>
          <p:nvPr>
            <p:ph idx="1"/>
          </p:nvPr>
        </p:nvSpPr>
        <p:spPr>
          <a:xfrm>
            <a:off x="3432518" y="2725590"/>
            <a:ext cx="6428934" cy="1325563"/>
          </a:xfrm>
        </p:spPr>
        <p:txBody>
          <a:bodyPr>
            <a:normAutofit/>
          </a:bodyPr>
          <a:lstStyle/>
          <a:p>
            <a:pPr marL="0" indent="0">
              <a:buNone/>
            </a:pPr>
            <a:r>
              <a:rPr lang="en-US" sz="4400" dirty="0">
                <a:solidFill>
                  <a:schemeClr val="accent6">
                    <a:lumMod val="50000"/>
                  </a:schemeClr>
                </a:solidFill>
                <a:latin typeface="Algerian" panose="04020705040A02060702" pitchFamily="82" charset="0"/>
              </a:rPr>
              <a:t>      THANK YOU </a:t>
            </a:r>
          </a:p>
        </p:txBody>
      </p:sp>
    </p:spTree>
    <p:extLst>
      <p:ext uri="{BB962C8B-B14F-4D97-AF65-F5344CB8AC3E}">
        <p14:creationId xmlns:p14="http://schemas.microsoft.com/office/powerpoint/2010/main" val="533225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6A75-53E4-4B39-8363-E9F67D67B7D7}"/>
              </a:ext>
            </a:extLst>
          </p:cNvPr>
          <p:cNvSpPr>
            <a:spLocks noGrp="1"/>
          </p:cNvSpPr>
          <p:nvPr>
            <p:ph type="title"/>
          </p:nvPr>
        </p:nvSpPr>
        <p:spPr/>
        <p:txBody>
          <a:bodyPr/>
          <a:lstStyle/>
          <a:p>
            <a:r>
              <a:rPr lang="en-US" b="1" dirty="0">
                <a:solidFill>
                  <a:schemeClr val="accent6">
                    <a:lumMod val="50000"/>
                  </a:schemeClr>
                </a:solidFill>
              </a:rPr>
              <a:t>MODULES</a:t>
            </a:r>
          </a:p>
        </p:txBody>
      </p:sp>
      <p:sp>
        <p:nvSpPr>
          <p:cNvPr id="3" name="Content Placeholder 2">
            <a:extLst>
              <a:ext uri="{FF2B5EF4-FFF2-40B4-BE49-F238E27FC236}">
                <a16:creationId xmlns:a16="http://schemas.microsoft.com/office/drawing/2014/main" id="{2891822D-8CB5-42D2-BE37-D55D4B49BDC2}"/>
              </a:ext>
            </a:extLst>
          </p:cNvPr>
          <p:cNvSpPr>
            <a:spLocks noGrp="1"/>
          </p:cNvSpPr>
          <p:nvPr>
            <p:ph idx="1"/>
          </p:nvPr>
        </p:nvSpPr>
        <p:spPr/>
        <p:txBody>
          <a:bodyPr/>
          <a:lstStyle/>
          <a:p>
            <a:r>
              <a:rPr lang="en-US" dirty="0"/>
              <a:t>Farmer module</a:t>
            </a:r>
          </a:p>
          <a:p>
            <a:r>
              <a:rPr lang="en-US" dirty="0"/>
              <a:t>Bidder module</a:t>
            </a:r>
          </a:p>
          <a:p>
            <a:r>
              <a:rPr lang="en-US" dirty="0"/>
              <a:t>Admin module</a:t>
            </a:r>
          </a:p>
        </p:txBody>
      </p:sp>
    </p:spTree>
    <p:extLst>
      <p:ext uri="{BB962C8B-B14F-4D97-AF65-F5344CB8AC3E}">
        <p14:creationId xmlns:p14="http://schemas.microsoft.com/office/powerpoint/2010/main" val="174708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0033-66D5-42EA-97E1-C3D1AACAFBCD}"/>
              </a:ext>
            </a:extLst>
          </p:cNvPr>
          <p:cNvSpPr>
            <a:spLocks noGrp="1"/>
          </p:cNvSpPr>
          <p:nvPr>
            <p:ph type="title"/>
          </p:nvPr>
        </p:nvSpPr>
        <p:spPr>
          <a:xfrm>
            <a:off x="838200" y="154746"/>
            <a:ext cx="10515600" cy="647112"/>
          </a:xfrm>
        </p:spPr>
        <p:txBody>
          <a:bodyPr>
            <a:normAutofit fontScale="90000"/>
          </a:bodyPr>
          <a:lstStyle/>
          <a:p>
            <a:r>
              <a:rPr lang="en-US" b="1" dirty="0">
                <a:solidFill>
                  <a:schemeClr val="accent6">
                    <a:lumMod val="50000"/>
                  </a:schemeClr>
                </a:solidFill>
              </a:rPr>
              <a:t>HOME PAGE</a:t>
            </a:r>
          </a:p>
        </p:txBody>
      </p:sp>
      <p:pic>
        <p:nvPicPr>
          <p:cNvPr id="5" name="Content Placeholder 4" descr="A screenshot of a video game&#10;&#10;Description automatically generated">
            <a:extLst>
              <a:ext uri="{FF2B5EF4-FFF2-40B4-BE49-F238E27FC236}">
                <a16:creationId xmlns:a16="http://schemas.microsoft.com/office/drawing/2014/main" id="{90CAEAB3-2A0D-4FA8-A862-F6F8530693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53" b="37268"/>
          <a:stretch/>
        </p:blipFill>
        <p:spPr>
          <a:xfrm>
            <a:off x="488933" y="2138290"/>
            <a:ext cx="11439218" cy="4445390"/>
          </a:xfrm>
        </p:spPr>
      </p:pic>
      <p:sp>
        <p:nvSpPr>
          <p:cNvPr id="6" name="TextBox 5">
            <a:extLst>
              <a:ext uri="{FF2B5EF4-FFF2-40B4-BE49-F238E27FC236}">
                <a16:creationId xmlns:a16="http://schemas.microsoft.com/office/drawing/2014/main" id="{483B2816-C5CC-4A60-827C-85F745A3DB8E}"/>
              </a:ext>
            </a:extLst>
          </p:cNvPr>
          <p:cNvSpPr txBox="1"/>
          <p:nvPr/>
        </p:nvSpPr>
        <p:spPr>
          <a:xfrm>
            <a:off x="488933" y="1165051"/>
            <a:ext cx="1130682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homepage consist of four options on the navigation bar that is , Home, About us, Contact and log in.</a:t>
            </a:r>
          </a:p>
        </p:txBody>
      </p:sp>
    </p:spTree>
    <p:extLst>
      <p:ext uri="{BB962C8B-B14F-4D97-AF65-F5344CB8AC3E}">
        <p14:creationId xmlns:p14="http://schemas.microsoft.com/office/powerpoint/2010/main" val="341448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6022-0170-4C6F-B270-C25B42570DF2}"/>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The home page also has the options required for a farmers and a bidder. The farmer/bidder can either register if he is a new user or they could log in into their accounts.</a:t>
            </a:r>
            <a:br>
              <a:rPr lang="en-US" sz="2000" b="1" dirty="0"/>
            </a:br>
            <a:endParaRPr lang="en-US" sz="2000" b="1" dirty="0"/>
          </a:p>
        </p:txBody>
      </p:sp>
      <p:pic>
        <p:nvPicPr>
          <p:cNvPr id="5" name="Content Placeholder 4" descr="A screenshot of a cell phone&#10;&#10;Description automatically generated">
            <a:extLst>
              <a:ext uri="{FF2B5EF4-FFF2-40B4-BE49-F238E27FC236}">
                <a16:creationId xmlns:a16="http://schemas.microsoft.com/office/drawing/2014/main" id="{AB9F5662-AB11-47FD-BC9C-DF18139B65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49" r="2075" b="8111"/>
          <a:stretch/>
        </p:blipFill>
        <p:spPr>
          <a:xfrm>
            <a:off x="461889" y="1899138"/>
            <a:ext cx="11268222" cy="4178106"/>
          </a:xfrm>
        </p:spPr>
      </p:pic>
    </p:spTree>
    <p:extLst>
      <p:ext uri="{BB962C8B-B14F-4D97-AF65-F5344CB8AC3E}">
        <p14:creationId xmlns:p14="http://schemas.microsoft.com/office/powerpoint/2010/main" val="145473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63C2-4430-439E-9C32-7175C4828FF9}"/>
              </a:ext>
            </a:extLst>
          </p:cNvPr>
          <p:cNvSpPr>
            <a:spLocks noGrp="1"/>
          </p:cNvSpPr>
          <p:nvPr>
            <p:ph type="title"/>
          </p:nvPr>
        </p:nvSpPr>
        <p:spPr>
          <a:xfrm>
            <a:off x="838200" y="151545"/>
            <a:ext cx="10515600" cy="1367131"/>
          </a:xfrm>
        </p:spPr>
        <p:txBody>
          <a:bodyPr>
            <a:normAutofit/>
          </a:bodyPr>
          <a:lstStyle/>
          <a:p>
            <a:pPr marL="342900" indent="-342900">
              <a:buFont typeface="Arial" panose="020B0604020202020204" pitchFamily="34" charset="0"/>
              <a:buChar char="•"/>
            </a:pPr>
            <a:r>
              <a:rPr lang="en-US" sz="2000" b="1" dirty="0"/>
              <a:t>This page gives the basic understanding for the opportunities provided and the reason for it .</a:t>
            </a:r>
          </a:p>
        </p:txBody>
      </p:sp>
      <p:pic>
        <p:nvPicPr>
          <p:cNvPr id="5" name="Content Placeholder 4" descr="A screenshot of a computer screen&#10;&#10;Description automatically generated">
            <a:extLst>
              <a:ext uri="{FF2B5EF4-FFF2-40B4-BE49-F238E27FC236}">
                <a16:creationId xmlns:a16="http://schemas.microsoft.com/office/drawing/2014/main" id="{0AE6DBB7-C7BD-458D-8B54-EF843AD067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1"/>
          <a:stretch/>
        </p:blipFill>
        <p:spPr>
          <a:xfrm>
            <a:off x="1228578" y="1518676"/>
            <a:ext cx="9734843" cy="4726745"/>
          </a:xfrm>
        </p:spPr>
      </p:pic>
    </p:spTree>
    <p:extLst>
      <p:ext uri="{BB962C8B-B14F-4D97-AF65-F5344CB8AC3E}">
        <p14:creationId xmlns:p14="http://schemas.microsoft.com/office/powerpoint/2010/main" val="52598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0AC5-53C3-4333-9028-81A6C8B97B68}"/>
              </a:ext>
            </a:extLst>
          </p:cNvPr>
          <p:cNvSpPr>
            <a:spLocks noGrp="1"/>
          </p:cNvSpPr>
          <p:nvPr>
            <p:ph type="title"/>
          </p:nvPr>
        </p:nvSpPr>
        <p:spPr/>
        <p:txBody>
          <a:bodyPr>
            <a:normAutofit/>
          </a:bodyPr>
          <a:lstStyle/>
          <a:p>
            <a:pPr marL="571500" indent="-571500">
              <a:buFont typeface="Arial" panose="020B0604020202020204" pitchFamily="34" charset="0"/>
              <a:buChar char="•"/>
            </a:pPr>
            <a:r>
              <a:rPr lang="en-US" sz="2000" b="1" dirty="0"/>
              <a:t>This page gives the users the required contact details incase of any queries.</a:t>
            </a:r>
          </a:p>
        </p:txBody>
      </p:sp>
      <p:pic>
        <p:nvPicPr>
          <p:cNvPr id="5" name="Content Placeholder 4" descr="A screenshot of a cell phone&#10;&#10;Description automatically generated">
            <a:extLst>
              <a:ext uri="{FF2B5EF4-FFF2-40B4-BE49-F238E27FC236}">
                <a16:creationId xmlns:a16="http://schemas.microsoft.com/office/drawing/2014/main" id="{1293AB6A-8965-414C-B87C-BD909950C8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878"/>
          <a:stretch/>
        </p:blipFill>
        <p:spPr>
          <a:xfrm>
            <a:off x="1237957" y="2022572"/>
            <a:ext cx="9734843" cy="4470303"/>
          </a:xfrm>
        </p:spPr>
      </p:pic>
    </p:spTree>
    <p:extLst>
      <p:ext uri="{BB962C8B-B14F-4D97-AF65-F5344CB8AC3E}">
        <p14:creationId xmlns:p14="http://schemas.microsoft.com/office/powerpoint/2010/main" val="71009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746C-14A8-479F-A5D3-19F886F2BDDA}"/>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This is the farmer registration page where he submits his personal information that is required while creating a new account.</a:t>
            </a:r>
          </a:p>
        </p:txBody>
      </p:sp>
      <p:pic>
        <p:nvPicPr>
          <p:cNvPr id="5" name="Content Placeholder 4" descr="A screenshot of a computer screen&#10;&#10;Description automatically generated">
            <a:extLst>
              <a:ext uri="{FF2B5EF4-FFF2-40B4-BE49-F238E27FC236}">
                <a16:creationId xmlns:a16="http://schemas.microsoft.com/office/drawing/2014/main" id="{0E0AA10F-DF77-4468-84D1-0EBFC79A1F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77" b="4686"/>
          <a:stretch/>
        </p:blipFill>
        <p:spPr>
          <a:xfrm>
            <a:off x="838200" y="1825625"/>
            <a:ext cx="10515600" cy="4667250"/>
          </a:xfrm>
        </p:spPr>
      </p:pic>
    </p:spTree>
    <p:extLst>
      <p:ext uri="{BB962C8B-B14F-4D97-AF65-F5344CB8AC3E}">
        <p14:creationId xmlns:p14="http://schemas.microsoft.com/office/powerpoint/2010/main" val="403177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5614-DA54-43D6-BDEA-03F503C87204}"/>
              </a:ext>
            </a:extLst>
          </p:cNvPr>
          <p:cNvSpPr>
            <a:spLocks noGrp="1"/>
          </p:cNvSpPr>
          <p:nvPr>
            <p:ph type="title"/>
          </p:nvPr>
        </p:nvSpPr>
        <p:spPr/>
        <p:txBody>
          <a:bodyPr>
            <a:normAutofit/>
          </a:bodyPr>
          <a:lstStyle/>
          <a:p>
            <a:pPr marL="342900" indent="-342900">
              <a:buFont typeface="Arial" panose="020B0604020202020204" pitchFamily="34" charset="0"/>
              <a:buChar char="•"/>
            </a:pPr>
            <a:r>
              <a:rPr lang="en-US" sz="2000" b="1" dirty="0"/>
              <a:t>Farmer registration page continued.</a:t>
            </a:r>
          </a:p>
        </p:txBody>
      </p:sp>
      <p:pic>
        <p:nvPicPr>
          <p:cNvPr id="5" name="Content Placeholder 4" descr="A screenshot of a computer&#10;&#10;Description automatically generated">
            <a:extLst>
              <a:ext uri="{FF2B5EF4-FFF2-40B4-BE49-F238E27FC236}">
                <a16:creationId xmlns:a16="http://schemas.microsoft.com/office/drawing/2014/main" id="{99AB2EE1-B2B9-4CE4-BC76-F299EE17E5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48" b="5334"/>
          <a:stretch/>
        </p:blipFill>
        <p:spPr>
          <a:xfrm>
            <a:off x="838200" y="1322364"/>
            <a:ext cx="10641037" cy="5289452"/>
          </a:xfrm>
        </p:spPr>
      </p:pic>
    </p:spTree>
    <p:extLst>
      <p:ext uri="{BB962C8B-B14F-4D97-AF65-F5344CB8AC3E}">
        <p14:creationId xmlns:p14="http://schemas.microsoft.com/office/powerpoint/2010/main" val="2077459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442</Words>
  <Application>Microsoft Office PowerPoint</Application>
  <PresentationFormat>Widescreen</PresentationFormat>
  <Paragraphs>32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Algerian</vt:lpstr>
      <vt:lpstr>Arial</vt:lpstr>
      <vt:lpstr>Calibri</vt:lpstr>
      <vt:lpstr>Calibri Light</vt:lpstr>
      <vt:lpstr>Office Theme</vt:lpstr>
      <vt:lpstr>SCHEME FOR FARMERS</vt:lpstr>
      <vt:lpstr>INTRODUCTION</vt:lpstr>
      <vt:lpstr>MODULES</vt:lpstr>
      <vt:lpstr>HOME PAGE</vt:lpstr>
      <vt:lpstr>The home page also has the options required for a farmers and a bidder. The farmer/bidder can either register if he is a new user or they could log in into their accounts. </vt:lpstr>
      <vt:lpstr>This page gives the basic understanding for the opportunities provided and the reason for it .</vt:lpstr>
      <vt:lpstr>This page gives the users the required contact details incase of any queries.</vt:lpstr>
      <vt:lpstr>This is the farmer registration page where he submits his personal information that is required while creating a new account.</vt:lpstr>
      <vt:lpstr>Farmer registration page continued.</vt:lpstr>
      <vt:lpstr>This the farmer log in page where the farmer can log into his account anytime after the registration.</vt:lpstr>
      <vt:lpstr>After the log in the farmer is provided with five options that is to sell his crop, view the sold history, view the marketplace, claim insurance if needed and view his own profile.</vt:lpstr>
      <vt:lpstr>Add sell request lets the farmer submit the required information of the crop he wants to sell and  the base price for the crop cultivated.</vt:lpstr>
      <vt:lpstr>Claim insurance redirects the farmer to a website where he can apply for insurance</vt:lpstr>
      <vt:lpstr>This is the bidder registration page where he submits his personal information that is required while creating a new account.</vt:lpstr>
      <vt:lpstr>Bidder registration page continued.</vt:lpstr>
      <vt:lpstr>This the farmer log in page where the farmer can log into his account anytime after the registration.</vt:lpstr>
      <vt:lpstr>Forgot password option is provided to both the farmer and bidder incase the situation does occur. After entering the email and contact number the password will be sent to the concerned email id.</vt:lpstr>
      <vt:lpstr>This the Admin log in page where the Admin can log into his account .</vt:lpstr>
      <vt:lpstr>After the  admin logs in he has the options to view the farmer details, bidder details, bidding details and the sold history.</vt:lpstr>
      <vt:lpstr>View Farmer Details</vt:lpstr>
      <vt:lpstr>Viewing the Sell Requests</vt:lpstr>
      <vt:lpstr>Bidder Enters the bid amount</vt:lpstr>
      <vt:lpstr>Admin Views the request and approves the request</vt:lpstr>
      <vt:lpstr>After admin approval the crop will be under sold history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SCHEME FOR FARMERS</dc:title>
  <dc:creator>Saranya Manoharan</dc:creator>
  <cp:lastModifiedBy>Saranya Manoharan</cp:lastModifiedBy>
  <cp:revision>17</cp:revision>
  <dcterms:created xsi:type="dcterms:W3CDTF">2019-11-27T04:25:01Z</dcterms:created>
  <dcterms:modified xsi:type="dcterms:W3CDTF">2019-11-27T09:38:55Z</dcterms:modified>
</cp:coreProperties>
</file>